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9933"/>
    <a:srgbClr val="99FF66"/>
    <a:srgbClr val="0083E6"/>
    <a:srgbClr val="21A0FF"/>
    <a:srgbClr val="4BB2FF"/>
    <a:srgbClr val="C9E8FF"/>
    <a:srgbClr val="E5F4FF"/>
    <a:srgbClr val="5B9BD5"/>
    <a:srgbClr val="FFFF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68" autoAdjust="0"/>
    <p:restoredTop sz="96391" autoAdjust="0"/>
  </p:normalViewPr>
  <p:slideViewPr>
    <p:cSldViewPr snapToGrid="0">
      <p:cViewPr>
        <p:scale>
          <a:sx n="184" d="100"/>
          <a:sy n="184" d="100"/>
        </p:scale>
        <p:origin x="124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1" tIns="45716" rIns="91431" bIns="45716" rtlCol="0"/>
          <a:lstStyle>
            <a:lvl1pPr algn="r">
              <a:defRPr sz="1200"/>
            </a:lvl1pPr>
          </a:lstStyle>
          <a:p>
            <a:fld id="{A54B8982-6AD5-4653-804E-EC886319AB41}" type="datetimeFigureOut">
              <a:rPr kumimoji="1" lang="ja-JP" altLang="en-US" smtClean="0"/>
              <a:t>2020/5/12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1" tIns="45716" rIns="91431" bIns="4571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1" tIns="45716" rIns="91431"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31" tIns="45716" rIns="91431"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31" tIns="45716" rIns="91431" bIns="45716" rtlCol="0" anchor="b"/>
          <a:lstStyle>
            <a:lvl1pPr algn="r">
              <a:defRPr sz="1200"/>
            </a:lvl1pPr>
          </a:lstStyle>
          <a:p>
            <a:fld id="{CD074318-4577-4540-BC37-36A8F3244DAF}" type="slidenum">
              <a:rPr kumimoji="1" lang="ja-JP" altLang="en-US" smtClean="0"/>
              <a:t>‹#›</a:t>
            </a:fld>
            <a:endParaRPr kumimoji="1" lang="ja-JP" altLang="en-US"/>
          </a:p>
        </p:txBody>
      </p:sp>
    </p:spTree>
    <p:extLst>
      <p:ext uri="{BB962C8B-B14F-4D97-AF65-F5344CB8AC3E}">
        <p14:creationId xmlns:p14="http://schemas.microsoft.com/office/powerpoint/2010/main" val="1295066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074318-4577-4540-BC37-36A8F3244DAF}" type="slidenum">
              <a:rPr kumimoji="1" lang="ja-JP" altLang="en-US" smtClean="0"/>
              <a:t>1</a:t>
            </a:fld>
            <a:endParaRPr kumimoji="1" lang="ja-JP" altLang="en-US"/>
          </a:p>
        </p:txBody>
      </p:sp>
    </p:spTree>
    <p:extLst>
      <p:ext uri="{BB962C8B-B14F-4D97-AF65-F5344CB8AC3E}">
        <p14:creationId xmlns:p14="http://schemas.microsoft.com/office/powerpoint/2010/main" val="2996314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8666"/>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2650189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270340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773852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93747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8666"/>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3467">
                <a:solidFill>
                  <a:schemeClr val="tx1">
                    <a:tint val="75000"/>
                  </a:schemeClr>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295664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143314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1881949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1073711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3089302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4622"/>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274449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4622"/>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EBA79F-EE1E-4A9B-A06B-0D46C09560C2}" type="datetimeFigureOut">
              <a:rPr kumimoji="1" lang="ja-JP" altLang="en-US" smtClean="0"/>
              <a:t>2020/5/12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31441944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CBEBA79F-EE1E-4A9B-A06B-0D46C09560C2}" type="datetimeFigureOut">
              <a:rPr kumimoji="1" lang="ja-JP" altLang="en-US" smtClean="0"/>
              <a:t>2020/5/12</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D0DFD6C-7E28-44E8-A2E0-C311A9AAE77B}" type="slidenum">
              <a:rPr kumimoji="1" lang="ja-JP" altLang="en-US" smtClean="0"/>
              <a:t>‹#›</a:t>
            </a:fld>
            <a:endParaRPr kumimoji="1" lang="ja-JP" altLang="en-US"/>
          </a:p>
        </p:txBody>
      </p:sp>
    </p:spTree>
    <p:extLst>
      <p:ext uri="{BB962C8B-B14F-4D97-AF65-F5344CB8AC3E}">
        <p14:creationId xmlns:p14="http://schemas.microsoft.com/office/powerpoint/2010/main" val="39858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770874" y="463230"/>
            <a:ext cx="3229626" cy="261610"/>
          </a:xfrm>
          <a:prstGeom prst="rect">
            <a:avLst/>
          </a:prstGeom>
          <a:noFill/>
        </p:spPr>
        <p:txBody>
          <a:bodyPr wrap="square" rtlCol="0">
            <a:spAutoFit/>
          </a:bodyPr>
          <a:lstStyle/>
          <a:p>
            <a:r>
              <a:rPr lang="en-US" altLang="ja-JP" sz="1100" u="sng" dirty="0" smtClean="0">
                <a:latin typeface="メイリオ" panose="020B0604030504040204" pitchFamily="50" charset="-128"/>
                <a:ea typeface="メイリオ" panose="020B0604030504040204" pitchFamily="50" charset="-128"/>
              </a:rPr>
              <a:t>※</a:t>
            </a:r>
            <a:r>
              <a:rPr lang="ja-JP" altLang="en-US" sz="1100" u="sng" dirty="0" smtClean="0">
                <a:latin typeface="メイリオ" panose="020B0604030504040204" pitchFamily="50" charset="-128"/>
                <a:ea typeface="メイリオ" panose="020B0604030504040204" pitchFamily="50" charset="-128"/>
              </a:rPr>
              <a:t>詳細は市のホームページをご覧ください</a:t>
            </a:r>
            <a:endParaRPr lang="en-US" altLang="ja-JP" sz="1100" u="sng" dirty="0" smtClean="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981825" y="31255"/>
            <a:ext cx="5094959" cy="461665"/>
          </a:xfrm>
          <a:prstGeom prst="rect">
            <a:avLst/>
          </a:prstGeom>
          <a:noFill/>
        </p:spPr>
        <p:txBody>
          <a:bodyPr wrap="square" rtlCol="0">
            <a:spAutoFit/>
          </a:bodyPr>
          <a:lstStyle/>
          <a:p>
            <a:pPr algn="ctr"/>
            <a:r>
              <a:rPr lang="ja-JP" altLang="en-US" sz="2400" b="1" dirty="0" smtClean="0">
                <a:solidFill>
                  <a:srgbClr val="002060"/>
                </a:solidFill>
                <a:latin typeface="メイリオ" panose="020B0604030504040204" pitchFamily="50" charset="-128"/>
                <a:ea typeface="メイリオ" panose="020B0604030504040204" pitchFamily="50" charset="-128"/>
              </a:rPr>
              <a:t>新型コロナウイルス感染症緊急対策</a:t>
            </a:r>
            <a:endParaRPr kumimoji="1" lang="ja-JP" altLang="en-US" sz="2400" b="1" dirty="0">
              <a:solidFill>
                <a:srgbClr val="002060"/>
              </a:solidFill>
              <a:latin typeface="メイリオ" panose="020B0604030504040204" pitchFamily="50" charset="-128"/>
              <a:ea typeface="メイリオ" panose="020B0604030504040204" pitchFamily="50" charset="-128"/>
            </a:endParaRPr>
          </a:p>
        </p:txBody>
      </p:sp>
      <p:sp>
        <p:nvSpPr>
          <p:cNvPr id="32" name="楕円 31"/>
          <p:cNvSpPr>
            <a:spLocks noChangeAspect="1"/>
          </p:cNvSpPr>
          <p:nvPr/>
        </p:nvSpPr>
        <p:spPr>
          <a:xfrm>
            <a:off x="176309" y="114243"/>
            <a:ext cx="648000" cy="648000"/>
          </a:xfrm>
          <a:prstGeom prst="ellips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燕市</a:t>
            </a:r>
            <a:endParaRPr kumimoji="1" lang="ja-JP" altLang="en-US" b="1" dirty="0">
              <a:solidFill>
                <a:schemeClr val="bg1"/>
              </a:solidFill>
            </a:endParaRPr>
          </a:p>
        </p:txBody>
      </p:sp>
      <p:sp>
        <p:nvSpPr>
          <p:cNvPr id="7" name="正方形/長方形 6"/>
          <p:cNvSpPr>
            <a:spLocks noChangeAspect="1"/>
          </p:cNvSpPr>
          <p:nvPr/>
        </p:nvSpPr>
        <p:spPr>
          <a:xfrm>
            <a:off x="-268090" y="1527625"/>
            <a:ext cx="971828" cy="276999"/>
          </a:xfrm>
          <a:prstGeom prst="rect">
            <a:avLst/>
          </a:prstGeom>
        </p:spPr>
        <p:txBody>
          <a:bodyPr wrap="square">
            <a:spAutoFit/>
          </a:bodyP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燕市</a:t>
            </a:r>
            <a:endParaRPr lang="en-US" altLang="ja-JP" sz="1200" b="1"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6" name="テキスト ボックス 75"/>
          <p:cNvSpPr txBox="1"/>
          <p:nvPr/>
        </p:nvSpPr>
        <p:spPr>
          <a:xfrm>
            <a:off x="-72509" y="9090027"/>
            <a:ext cx="1137534" cy="246221"/>
          </a:xfrm>
          <a:prstGeom prst="rect">
            <a:avLst/>
          </a:prstGeom>
          <a:noFill/>
        </p:spPr>
        <p:txBody>
          <a:bodyPr wrap="square" rtlCol="0">
            <a:spAutoFit/>
          </a:bodyPr>
          <a:lstStyle/>
          <a:p>
            <a:r>
              <a:rPr kumimoji="1" lang="en-US" altLang="ja-JP" sz="1000" b="1" dirty="0" smtClean="0">
                <a:solidFill>
                  <a:schemeClr val="bg1"/>
                </a:solidFill>
                <a:latin typeface="メイリオ" panose="020B0604030504040204" pitchFamily="50" charset="-128"/>
                <a:ea typeface="メイリオ" panose="020B0604030504040204" pitchFamily="50" charset="-128"/>
              </a:rPr>
              <a:t>【</a:t>
            </a:r>
            <a:r>
              <a:rPr kumimoji="1" lang="ja-JP" altLang="en-US" sz="1000" b="1" dirty="0" smtClean="0">
                <a:solidFill>
                  <a:schemeClr val="bg1"/>
                </a:solidFill>
                <a:latin typeface="メイリオ" panose="020B0604030504040204" pitchFamily="50" charset="-128"/>
                <a:ea typeface="メイリオ" panose="020B0604030504040204" pitchFamily="50" charset="-128"/>
              </a:rPr>
              <a:t>問い合わせ</a:t>
            </a:r>
            <a:r>
              <a:rPr kumimoji="1" lang="en-US" altLang="ja-JP" sz="1000" b="1" dirty="0" smtClean="0">
                <a:solidFill>
                  <a:schemeClr val="bg1"/>
                </a:solidFill>
                <a:latin typeface="メイリオ" panose="020B0604030504040204" pitchFamily="50" charset="-128"/>
                <a:ea typeface="メイリオ" panose="020B0604030504040204" pitchFamily="50" charset="-128"/>
              </a:rPr>
              <a:t>】</a:t>
            </a:r>
          </a:p>
        </p:txBody>
      </p:sp>
      <p:graphicFrame>
        <p:nvGraphicFramePr>
          <p:cNvPr id="4" name="表 3"/>
          <p:cNvGraphicFramePr>
            <a:graphicFrameLocks noGrp="1"/>
          </p:cNvGraphicFramePr>
          <p:nvPr>
            <p:extLst>
              <p:ext uri="{D42A27DB-BD31-4B8C-83A1-F6EECF244321}">
                <p14:modId xmlns:p14="http://schemas.microsoft.com/office/powerpoint/2010/main" val="1761231789"/>
              </p:ext>
            </p:extLst>
          </p:nvPr>
        </p:nvGraphicFramePr>
        <p:xfrm>
          <a:off x="25400" y="1097903"/>
          <a:ext cx="6794500" cy="4488180"/>
        </p:xfrm>
        <a:graphic>
          <a:graphicData uri="http://schemas.openxmlformats.org/drawingml/2006/table">
            <a:tbl>
              <a:tblPr firstRow="1" bandRow="1">
                <a:tableStyleId>{5C22544A-7EE6-4342-B048-85BDC9FD1C3A}</a:tableStyleId>
              </a:tblPr>
              <a:tblGrid>
                <a:gridCol w="339725">
                  <a:extLst>
                    <a:ext uri="{9D8B030D-6E8A-4147-A177-3AD203B41FA5}">
                      <a16:colId xmlns:a16="http://schemas.microsoft.com/office/drawing/2014/main" xmlns="" val="331254767"/>
                    </a:ext>
                  </a:extLst>
                </a:gridCol>
                <a:gridCol w="1547636">
                  <a:extLst>
                    <a:ext uri="{9D8B030D-6E8A-4147-A177-3AD203B41FA5}">
                      <a16:colId xmlns:a16="http://schemas.microsoft.com/office/drawing/2014/main" xmlns="" val="230853647"/>
                    </a:ext>
                  </a:extLst>
                </a:gridCol>
                <a:gridCol w="4907139">
                  <a:extLst>
                    <a:ext uri="{9D8B030D-6E8A-4147-A177-3AD203B41FA5}">
                      <a16:colId xmlns:a16="http://schemas.microsoft.com/office/drawing/2014/main" xmlns="" val="3355477706"/>
                    </a:ext>
                  </a:extLst>
                </a:gridCol>
              </a:tblGrid>
              <a:tr h="342062">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rPr>
                        <a:t>支援制度</a:t>
                      </a:r>
                      <a:endParaRPr kumimoji="1" lang="ja-JP" altLang="en-US" sz="1100" dirty="0">
                        <a:latin typeface="メイリオ" panose="020B0604030504040204" pitchFamily="50" charset="-128"/>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rPr>
                        <a:t>支援内容</a:t>
                      </a:r>
                      <a:endParaRPr kumimoji="1" lang="ja-JP" altLang="en-US" sz="1100" dirty="0">
                        <a:latin typeface="メイリオ" panose="020B0604030504040204" pitchFamily="50" charset="-128"/>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3496989069"/>
                  </a:ext>
                </a:extLst>
              </a:tr>
              <a:tr h="592908">
                <a:tc>
                  <a:txBody>
                    <a:bodyPr/>
                    <a:lstStyle/>
                    <a:p>
                      <a:r>
                        <a:rPr kumimoji="1" lang="ja-JP" altLang="en-US" sz="1100" b="0" dirty="0" smtClean="0">
                          <a:solidFill>
                            <a:srgbClr val="000066"/>
                          </a:solidFill>
                          <a:latin typeface="+mn-lt"/>
                          <a:ea typeface="メイリオ" panose="020B0604030504040204" pitchFamily="50" charset="-128"/>
                        </a:rPr>
                        <a:t>❶</a:t>
                      </a:r>
                      <a:endParaRPr kumimoji="1" lang="en-US" altLang="zh-TW" sz="11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sz="1200" b="0" dirty="0" smtClean="0">
                          <a:solidFill>
                            <a:srgbClr val="000066"/>
                          </a:solidFill>
                          <a:latin typeface="+mn-lt"/>
                          <a:ea typeface="メイリオ" panose="020B0604030504040204" pitchFamily="50" charset="-128"/>
                        </a:rPr>
                        <a:t>土地・建物賃借料補助金</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固定資産税の軽減策等の適用を受けない事業所で、令和</a:t>
                      </a:r>
                      <a:r>
                        <a:rPr kumimoji="1" lang="en-US" altLang="ja-JP" sz="1100" b="0" dirty="0" smtClean="0">
                          <a:solidFill>
                            <a:srgbClr val="000066"/>
                          </a:solidFill>
                          <a:latin typeface="Meiryo UI" panose="020B0604030504040204" pitchFamily="50" charset="-128"/>
                          <a:ea typeface="Meiryo UI" panose="020B0604030504040204" pitchFamily="50" charset="-128"/>
                        </a:rPr>
                        <a:t>2</a:t>
                      </a:r>
                      <a:r>
                        <a:rPr kumimoji="1" lang="ja-JP" altLang="en-US" sz="1100" b="0" dirty="0" smtClean="0">
                          <a:solidFill>
                            <a:srgbClr val="000066"/>
                          </a:solidFill>
                          <a:latin typeface="Meiryo UI" panose="020B0604030504040204" pitchFamily="50" charset="-128"/>
                          <a:ea typeface="Meiryo UI" panose="020B0604030504040204" pitchFamily="50" charset="-128"/>
                        </a:rPr>
                        <a:t>年</a:t>
                      </a:r>
                      <a:r>
                        <a:rPr kumimoji="1" lang="en-US" altLang="ja-JP" sz="1100" b="0" dirty="0" smtClean="0">
                          <a:solidFill>
                            <a:srgbClr val="000066"/>
                          </a:solidFill>
                          <a:latin typeface="Meiryo UI" panose="020B0604030504040204" pitchFamily="50" charset="-128"/>
                          <a:ea typeface="Meiryo UI" panose="020B0604030504040204" pitchFamily="50" charset="-128"/>
                        </a:rPr>
                        <a:t>2</a:t>
                      </a:r>
                      <a:r>
                        <a:rPr kumimoji="1" lang="ja-JP" altLang="en-US" sz="1100" b="0" dirty="0" smtClean="0">
                          <a:solidFill>
                            <a:srgbClr val="000066"/>
                          </a:solidFill>
                          <a:latin typeface="Meiryo UI" panose="020B0604030504040204" pitchFamily="50" charset="-128"/>
                          <a:ea typeface="Meiryo UI" panose="020B0604030504040204" pitchFamily="50" charset="-128"/>
                        </a:rPr>
                        <a:t>～</a:t>
                      </a:r>
                      <a:r>
                        <a:rPr kumimoji="1" lang="en-US" altLang="ja-JP" sz="1100" b="0" dirty="0" smtClean="0">
                          <a:solidFill>
                            <a:srgbClr val="000066"/>
                          </a:solidFill>
                          <a:latin typeface="Meiryo UI" panose="020B0604030504040204" pitchFamily="50" charset="-128"/>
                          <a:ea typeface="Meiryo UI" panose="020B0604030504040204" pitchFamily="50" charset="-128"/>
                        </a:rPr>
                        <a:t>5</a:t>
                      </a:r>
                      <a:r>
                        <a:rPr kumimoji="1" lang="ja-JP" altLang="en-US" sz="1100" b="0" dirty="0" smtClean="0">
                          <a:solidFill>
                            <a:srgbClr val="000066"/>
                          </a:solidFill>
                          <a:latin typeface="Meiryo UI" panose="020B0604030504040204" pitchFamily="50" charset="-128"/>
                          <a:ea typeface="Meiryo UI" panose="020B0604030504040204" pitchFamily="50" charset="-128"/>
                        </a:rPr>
                        <a:t>月のいずれかの月の売上額が前年同月比で</a:t>
                      </a:r>
                      <a:r>
                        <a:rPr kumimoji="1" lang="en-US" altLang="ja-JP" sz="1100" b="0" dirty="0" smtClean="0">
                          <a:solidFill>
                            <a:srgbClr val="000066"/>
                          </a:solidFill>
                          <a:latin typeface="Meiryo UI" panose="020B0604030504040204" pitchFamily="50" charset="-128"/>
                          <a:ea typeface="Meiryo UI" panose="020B0604030504040204" pitchFamily="50" charset="-128"/>
                        </a:rPr>
                        <a:t>20</a:t>
                      </a:r>
                      <a:r>
                        <a:rPr kumimoji="1" lang="ja-JP" altLang="en-US" sz="1100" b="0" dirty="0" smtClean="0">
                          <a:solidFill>
                            <a:srgbClr val="000066"/>
                          </a:solidFill>
                          <a:latin typeface="Meiryo UI" panose="020B0604030504040204" pitchFamily="50" charset="-128"/>
                          <a:ea typeface="Meiryo UI" panose="020B0604030504040204" pitchFamily="50" charset="-128"/>
                        </a:rPr>
                        <a:t>％以上減少している場合に、</a:t>
                      </a:r>
                      <a:r>
                        <a:rPr kumimoji="1" lang="en-US" altLang="ja-JP" sz="1100" b="0" dirty="0" smtClean="0">
                          <a:solidFill>
                            <a:srgbClr val="000066"/>
                          </a:solidFill>
                          <a:latin typeface="Meiryo UI" panose="020B0604030504040204" pitchFamily="50" charset="-128"/>
                          <a:ea typeface="Meiryo UI" panose="020B0604030504040204" pitchFamily="50" charset="-128"/>
                        </a:rPr>
                        <a:t>3</a:t>
                      </a:r>
                      <a:r>
                        <a:rPr kumimoji="1" lang="ja-JP" altLang="en-US" sz="1100" b="0" dirty="0" smtClean="0">
                          <a:solidFill>
                            <a:srgbClr val="000066"/>
                          </a:solidFill>
                          <a:latin typeface="Meiryo UI" panose="020B0604030504040204" pitchFamily="50" charset="-128"/>
                          <a:ea typeface="Meiryo UI" panose="020B0604030504040204" pitchFamily="50" charset="-128"/>
                        </a:rPr>
                        <a:t>か月分の土地・建物の賃借料を補助します（対象期間：令和</a:t>
                      </a:r>
                      <a:r>
                        <a:rPr kumimoji="1" lang="en-US" altLang="ja-JP" sz="1100" b="0" dirty="0" smtClean="0">
                          <a:solidFill>
                            <a:srgbClr val="000066"/>
                          </a:solidFill>
                          <a:latin typeface="Meiryo UI" panose="020B0604030504040204" pitchFamily="50" charset="-128"/>
                          <a:ea typeface="Meiryo UI" panose="020B0604030504040204" pitchFamily="50" charset="-128"/>
                        </a:rPr>
                        <a:t>2</a:t>
                      </a:r>
                      <a:r>
                        <a:rPr kumimoji="1" lang="ja-JP" altLang="en-US" sz="1100" b="0" dirty="0" smtClean="0">
                          <a:solidFill>
                            <a:srgbClr val="000066"/>
                          </a:solidFill>
                          <a:latin typeface="Meiryo UI" panose="020B0604030504040204" pitchFamily="50" charset="-128"/>
                          <a:ea typeface="Meiryo UI" panose="020B0604030504040204" pitchFamily="50" charset="-128"/>
                        </a:rPr>
                        <a:t>年</a:t>
                      </a:r>
                      <a:r>
                        <a:rPr kumimoji="1" lang="en-US" altLang="ja-JP" sz="1100" b="0" dirty="0" smtClean="0">
                          <a:solidFill>
                            <a:srgbClr val="000066"/>
                          </a:solidFill>
                          <a:latin typeface="Meiryo UI" panose="020B0604030504040204" pitchFamily="50" charset="-128"/>
                          <a:ea typeface="Meiryo UI" panose="020B0604030504040204" pitchFamily="50" charset="-128"/>
                        </a:rPr>
                        <a:t>4</a:t>
                      </a:r>
                      <a:r>
                        <a:rPr kumimoji="1" lang="ja-JP" altLang="en-US" sz="1100" b="0" dirty="0" smtClean="0">
                          <a:solidFill>
                            <a:srgbClr val="000066"/>
                          </a:solidFill>
                          <a:latin typeface="Meiryo UI" panose="020B0604030504040204" pitchFamily="50" charset="-128"/>
                          <a:ea typeface="Meiryo UI" panose="020B0604030504040204" pitchFamily="50" charset="-128"/>
                        </a:rPr>
                        <a:t>月～</a:t>
                      </a:r>
                      <a:r>
                        <a:rPr kumimoji="1" lang="en-US" altLang="ja-JP" sz="1100" b="0" dirty="0" smtClean="0">
                          <a:solidFill>
                            <a:srgbClr val="000066"/>
                          </a:solidFill>
                          <a:latin typeface="Meiryo UI" panose="020B0604030504040204" pitchFamily="50" charset="-128"/>
                          <a:ea typeface="Meiryo UI" panose="020B0604030504040204" pitchFamily="50" charset="-128"/>
                        </a:rPr>
                        <a:t>6</a:t>
                      </a:r>
                      <a:r>
                        <a:rPr kumimoji="1" lang="ja-JP" altLang="en-US" sz="1100" b="0" dirty="0" smtClean="0">
                          <a:solidFill>
                            <a:srgbClr val="000066"/>
                          </a:solidFill>
                          <a:latin typeface="Meiryo UI" panose="020B0604030504040204" pitchFamily="50" charset="-128"/>
                          <a:ea typeface="Meiryo UI" panose="020B0604030504040204" pitchFamily="50" charset="-128"/>
                        </a:rPr>
                        <a:t>月。上限あり）</a:t>
                      </a:r>
                      <a:endParaRPr kumimoji="1" lang="en-US" altLang="zh-TW" sz="1100" b="0" dirty="0" smtClean="0">
                        <a:solidFill>
                          <a:srgbClr val="000066"/>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649587069"/>
                  </a:ext>
                </a:extLst>
              </a:tr>
              <a:tr h="592908">
                <a:tc>
                  <a:txBody>
                    <a:bodyPr/>
                    <a:lstStyle/>
                    <a:p>
                      <a:r>
                        <a:rPr kumimoji="1" lang="ja-JP" altLang="en-US" sz="1100" b="0" dirty="0" smtClean="0">
                          <a:solidFill>
                            <a:srgbClr val="000066"/>
                          </a:solidFill>
                          <a:latin typeface="+mn-lt"/>
                          <a:ea typeface="メイリオ" panose="020B0604030504040204" pitchFamily="50" charset="-128"/>
                        </a:rPr>
                        <a:t>❷</a:t>
                      </a:r>
                      <a:endParaRPr kumimoji="1" lang="en-US" altLang="zh-TW" sz="11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200" b="0" dirty="0" smtClean="0">
                          <a:solidFill>
                            <a:srgbClr val="000066"/>
                          </a:solidFill>
                          <a:latin typeface="+mn-lt"/>
                          <a:ea typeface="メイリオ" panose="020B0604030504040204" pitchFamily="50" charset="-128"/>
                        </a:rPr>
                        <a:t>雇用調整助成金活用促進補助金</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ja-JP" altLang="en-US" sz="1100" b="0" dirty="0" smtClean="0">
                          <a:solidFill>
                            <a:srgbClr val="000066"/>
                          </a:solidFill>
                          <a:latin typeface="Meiryo UI" panose="020B0604030504040204" pitchFamily="50" charset="-128"/>
                          <a:ea typeface="Meiryo UI" panose="020B0604030504040204" pitchFamily="50" charset="-128"/>
                        </a:rPr>
                        <a:t>従業員を解雇せず、休業手当を</a:t>
                      </a:r>
                      <a:r>
                        <a:rPr lang="en-US" altLang="ja-JP" sz="1100" b="0" dirty="0" smtClean="0">
                          <a:solidFill>
                            <a:srgbClr val="000066"/>
                          </a:solidFill>
                          <a:latin typeface="Meiryo UI" panose="020B0604030504040204" pitchFamily="50" charset="-128"/>
                          <a:ea typeface="Meiryo UI" panose="020B0604030504040204" pitchFamily="50" charset="-128"/>
                        </a:rPr>
                        <a:t>70</a:t>
                      </a:r>
                      <a:r>
                        <a:rPr lang="ja-JP" altLang="en-US" sz="1100" b="0" dirty="0" smtClean="0">
                          <a:solidFill>
                            <a:srgbClr val="000066"/>
                          </a:solidFill>
                          <a:latin typeface="Meiryo UI" panose="020B0604030504040204" pitchFamily="50" charset="-128"/>
                          <a:ea typeface="Meiryo UI" panose="020B0604030504040204" pitchFamily="50" charset="-128"/>
                        </a:rPr>
                        <a:t>％以上支給し、国の雇用調整助成金を申請した事業者に、国の雇用調整助成金の支給対象となる休業手当等の</a:t>
                      </a:r>
                      <a:r>
                        <a:rPr lang="en-US" altLang="ja-JP" sz="1100" b="0" dirty="0" smtClean="0">
                          <a:solidFill>
                            <a:srgbClr val="000066"/>
                          </a:solidFill>
                          <a:latin typeface="Meiryo UI" panose="020B0604030504040204" pitchFamily="50" charset="-128"/>
                          <a:ea typeface="Meiryo UI" panose="020B0604030504040204" pitchFamily="50" charset="-128"/>
                        </a:rPr>
                        <a:t>9/10</a:t>
                      </a:r>
                      <a:r>
                        <a:rPr lang="ja-JP" altLang="en-US" sz="1100" b="0" dirty="0" smtClean="0">
                          <a:solidFill>
                            <a:srgbClr val="000066"/>
                          </a:solidFill>
                          <a:latin typeface="Meiryo UI" panose="020B0604030504040204" pitchFamily="50" charset="-128"/>
                          <a:ea typeface="Meiryo UI" panose="020B0604030504040204" pitchFamily="50" charset="-128"/>
                        </a:rPr>
                        <a:t>を除いた</a:t>
                      </a:r>
                      <a:r>
                        <a:rPr lang="en-US" altLang="ja-JP" sz="1100" b="0" dirty="0" smtClean="0">
                          <a:solidFill>
                            <a:srgbClr val="000066"/>
                          </a:solidFill>
                          <a:latin typeface="Meiryo UI" panose="020B0604030504040204" pitchFamily="50" charset="-128"/>
                          <a:ea typeface="Meiryo UI" panose="020B0604030504040204" pitchFamily="50" charset="-128"/>
                        </a:rPr>
                        <a:t>1/10</a:t>
                      </a:r>
                      <a:r>
                        <a:rPr lang="ja-JP" altLang="en-US" sz="1100" b="0" dirty="0" smtClean="0">
                          <a:solidFill>
                            <a:srgbClr val="000066"/>
                          </a:solidFill>
                          <a:latin typeface="Meiryo UI" panose="020B0604030504040204" pitchFamily="50" charset="-128"/>
                          <a:ea typeface="Meiryo UI" panose="020B0604030504040204" pitchFamily="50" charset="-128"/>
                        </a:rPr>
                        <a:t>を上乗せ補助します（対象期間：令和</a:t>
                      </a:r>
                      <a:r>
                        <a:rPr lang="en-US" altLang="ja-JP" sz="1100" b="0" dirty="0" smtClean="0">
                          <a:solidFill>
                            <a:srgbClr val="000066"/>
                          </a:solidFill>
                          <a:latin typeface="Meiryo UI" panose="020B0604030504040204" pitchFamily="50" charset="-128"/>
                          <a:ea typeface="Meiryo UI" panose="020B0604030504040204" pitchFamily="50" charset="-128"/>
                        </a:rPr>
                        <a:t>2</a:t>
                      </a:r>
                      <a:r>
                        <a:rPr lang="ja-JP" altLang="en-US" sz="1100" b="0" dirty="0" smtClean="0">
                          <a:solidFill>
                            <a:srgbClr val="000066"/>
                          </a:solidFill>
                          <a:latin typeface="Meiryo UI" panose="020B0604030504040204" pitchFamily="50" charset="-128"/>
                          <a:ea typeface="Meiryo UI" panose="020B0604030504040204" pitchFamily="50" charset="-128"/>
                        </a:rPr>
                        <a:t>年</a:t>
                      </a:r>
                      <a:r>
                        <a:rPr lang="en-US" altLang="ja-JP" sz="1100" b="0" dirty="0" smtClean="0">
                          <a:solidFill>
                            <a:srgbClr val="000066"/>
                          </a:solidFill>
                          <a:latin typeface="Meiryo UI" panose="020B0604030504040204" pitchFamily="50" charset="-128"/>
                          <a:ea typeface="Meiryo UI" panose="020B0604030504040204" pitchFamily="50" charset="-128"/>
                        </a:rPr>
                        <a:t>4</a:t>
                      </a:r>
                      <a:r>
                        <a:rPr lang="ja-JP" altLang="en-US" sz="1100" b="0" dirty="0" smtClean="0">
                          <a:solidFill>
                            <a:srgbClr val="000066"/>
                          </a:solidFill>
                          <a:latin typeface="Meiryo UI" panose="020B0604030504040204" pitchFamily="50" charset="-128"/>
                          <a:ea typeface="Meiryo UI" panose="020B0604030504040204" pitchFamily="50" charset="-128"/>
                        </a:rPr>
                        <a:t>月～</a:t>
                      </a:r>
                      <a:r>
                        <a:rPr lang="en-US" altLang="ja-JP" sz="1100" b="0" dirty="0" smtClean="0">
                          <a:solidFill>
                            <a:srgbClr val="000066"/>
                          </a:solidFill>
                          <a:latin typeface="Meiryo UI" panose="020B0604030504040204" pitchFamily="50" charset="-128"/>
                          <a:ea typeface="Meiryo UI" panose="020B0604030504040204" pitchFamily="50" charset="-128"/>
                        </a:rPr>
                        <a:t>6</a:t>
                      </a:r>
                      <a:r>
                        <a:rPr lang="ja-JP" altLang="en-US" sz="1100" b="0" dirty="0" smtClean="0">
                          <a:solidFill>
                            <a:srgbClr val="000066"/>
                          </a:solidFill>
                          <a:latin typeface="Meiryo UI" panose="020B0604030504040204" pitchFamily="50" charset="-128"/>
                          <a:ea typeface="Meiryo UI" panose="020B0604030504040204" pitchFamily="50" charset="-128"/>
                        </a:rPr>
                        <a:t>月。上限あり）</a:t>
                      </a:r>
                      <a:endParaRPr lang="en-US" altLang="ja-JP" sz="1100" b="0" dirty="0" smtClean="0">
                        <a:solidFill>
                          <a:srgbClr val="000066"/>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467297717"/>
                  </a:ext>
                </a:extLst>
              </a:tr>
              <a:tr h="449475">
                <a:tc>
                  <a:txBody>
                    <a:bodyPr/>
                    <a:lstStyle/>
                    <a:p>
                      <a:r>
                        <a:rPr kumimoji="1" lang="ja-JP" altLang="en-US" sz="1100" b="0" dirty="0" smtClean="0">
                          <a:solidFill>
                            <a:srgbClr val="000066"/>
                          </a:solidFill>
                          <a:latin typeface="+mn-lt"/>
                          <a:ea typeface="メイリオ" panose="020B0604030504040204" pitchFamily="50" charset="-128"/>
                        </a:rPr>
                        <a:t>❸</a:t>
                      </a:r>
                      <a:endParaRPr kumimoji="1" lang="en-US" altLang="zh-TW" sz="11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雇用継続支援助成金</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0" dirty="0" smtClean="0">
                          <a:solidFill>
                            <a:srgbClr val="000066"/>
                          </a:solidFill>
                          <a:latin typeface="Meiryo UI" panose="020B0604030504040204" pitchFamily="50" charset="-128"/>
                          <a:ea typeface="Meiryo UI" panose="020B0604030504040204" pitchFamily="50" charset="-128"/>
                        </a:rPr>
                        <a:t>国の実施する雇用調整助成金の申請を社会保険労務士に依頼して行う場合に、その手数料を補助します（上限あり）</a:t>
                      </a:r>
                      <a:endParaRPr kumimoji="1" lang="en-US" altLang="zh-TW" sz="1100" b="0" dirty="0" smtClean="0">
                        <a:solidFill>
                          <a:srgbClr val="000066"/>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521403015"/>
                  </a:ext>
                </a:extLst>
              </a:tr>
              <a:tr h="629266">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0" dirty="0" smtClean="0">
                          <a:solidFill>
                            <a:srgbClr val="000066"/>
                          </a:solidFill>
                          <a:latin typeface="+mn-lt"/>
                          <a:ea typeface="メイリオ" panose="020B0604030504040204" pitchFamily="50" charset="-128"/>
                        </a:rPr>
                        <a:t>❹</a:t>
                      </a:r>
                      <a:endParaRPr kumimoji="1" lang="en-US" altLang="zh-TW" sz="11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県制度融資に対する信用保証料の補給</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県制度融資「新型コロナウイルス感染症対策特別融資」及び「新型コロナウイルス感染症対応資金」に対し、国が補助する部分を除いた信用保証料の補給を行います</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335258686"/>
                  </a:ext>
                </a:extLst>
              </a:tr>
              <a:tr h="760138">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0" dirty="0" smtClean="0">
                          <a:solidFill>
                            <a:srgbClr val="000066"/>
                          </a:solidFill>
                          <a:latin typeface="+mn-lt"/>
                          <a:ea typeface="メイリオ" panose="020B0604030504040204" pitchFamily="50" charset="-128"/>
                        </a:rPr>
                        <a:t>❺</a:t>
                      </a:r>
                      <a:endParaRPr kumimoji="1" lang="en-US" altLang="zh-TW" sz="11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信用保証枠の拡充</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ja-JP" altLang="en-US" sz="1100" b="0" dirty="0" smtClean="0">
                          <a:solidFill>
                            <a:srgbClr val="000066"/>
                          </a:solidFill>
                          <a:latin typeface="Meiryo UI" panose="020B0604030504040204" pitchFamily="50" charset="-128"/>
                          <a:ea typeface="Meiryo UI" panose="020B0604030504040204" pitchFamily="50" charset="-128"/>
                        </a:rPr>
                        <a:t>新型コロナウイルス感染症の発生に起因していることが要件となる各種制度を活用するための認定を行います</a:t>
                      </a:r>
                      <a:endParaRPr lang="en-US" altLang="ja-JP" sz="1100" b="0" dirty="0" smtClean="0">
                        <a:solidFill>
                          <a:srgbClr val="000066"/>
                        </a:solidFill>
                        <a:latin typeface="Meiryo UI" panose="020B0604030504040204" pitchFamily="50" charset="-128"/>
                        <a:ea typeface="Meiryo UI" panose="020B0604030504040204" pitchFamily="50" charset="-128"/>
                      </a:endParaRPr>
                    </a:p>
                    <a:p>
                      <a:r>
                        <a:rPr lang="ja-JP" altLang="en-US" sz="1100" b="0" dirty="0" smtClean="0">
                          <a:solidFill>
                            <a:srgbClr val="000066"/>
                          </a:solidFill>
                          <a:latin typeface="Meiryo UI" panose="020B0604030504040204" pitchFamily="50" charset="-128"/>
                          <a:ea typeface="Meiryo UI" panose="020B0604030504040204" pitchFamily="50" charset="-128"/>
                        </a:rPr>
                        <a:t>■</a:t>
                      </a:r>
                      <a:r>
                        <a:rPr lang="ja-JP" altLang="en-US" sz="1100" b="0" u="sng" dirty="0" smtClean="0">
                          <a:solidFill>
                            <a:srgbClr val="000066"/>
                          </a:solidFill>
                          <a:latin typeface="Meiryo UI" panose="020B0604030504040204" pitchFamily="50" charset="-128"/>
                          <a:ea typeface="Meiryo UI" panose="020B0604030504040204" pitchFamily="50" charset="-128"/>
                        </a:rPr>
                        <a:t>セーフティネット４号認定・５号認定</a:t>
                      </a:r>
                      <a:endParaRPr lang="en-US" altLang="ja-JP" sz="1100" b="0" u="sng" dirty="0" smtClean="0">
                        <a:solidFill>
                          <a:srgbClr val="000066"/>
                        </a:solidFill>
                        <a:latin typeface="Meiryo UI" panose="020B0604030504040204" pitchFamily="50" charset="-128"/>
                        <a:ea typeface="Meiryo UI" panose="020B0604030504040204" pitchFamily="50" charset="-128"/>
                      </a:endParaRPr>
                    </a:p>
                    <a:p>
                      <a:r>
                        <a:rPr lang="ja-JP" altLang="en-US" sz="1100" b="0" dirty="0" smtClean="0">
                          <a:solidFill>
                            <a:srgbClr val="000066"/>
                          </a:solidFill>
                          <a:latin typeface="Meiryo UI" panose="020B0604030504040204" pitchFamily="50" charset="-128"/>
                          <a:ea typeface="Meiryo UI" panose="020B0604030504040204" pitchFamily="50" charset="-128"/>
                        </a:rPr>
                        <a:t>■</a:t>
                      </a:r>
                      <a:r>
                        <a:rPr lang="ja-JP" altLang="en-US" sz="1100" b="0" u="sng" dirty="0" smtClean="0">
                          <a:solidFill>
                            <a:srgbClr val="000066"/>
                          </a:solidFill>
                          <a:latin typeface="Meiryo UI" panose="020B0604030504040204" pitchFamily="50" charset="-128"/>
                          <a:ea typeface="Meiryo UI" panose="020B0604030504040204" pitchFamily="50" charset="-128"/>
                        </a:rPr>
                        <a:t>危機関連保証認定</a:t>
                      </a:r>
                      <a:endParaRPr lang="en-US" altLang="ja-JP" sz="1100" b="0" u="sng" dirty="0" smtClean="0">
                        <a:solidFill>
                          <a:srgbClr val="000066"/>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740981691"/>
                  </a:ext>
                </a:extLst>
              </a:tr>
              <a:tr h="592908">
                <a:tc>
                  <a:txBody>
                    <a:bodyPr/>
                    <a:lstStyle/>
                    <a:p>
                      <a:pPr>
                        <a:lnSpc>
                          <a:spcPct val="100000"/>
                        </a:lnSpc>
                      </a:pPr>
                      <a:r>
                        <a:rPr lang="ja-JP" altLang="en-US" sz="1100" b="0" dirty="0" smtClean="0">
                          <a:solidFill>
                            <a:srgbClr val="000066"/>
                          </a:solidFill>
                          <a:latin typeface="+mn-lt"/>
                          <a:ea typeface="メイリオ" panose="020B0604030504040204" pitchFamily="50" charset="-128"/>
                        </a:rPr>
                        <a:t>❻</a:t>
                      </a:r>
                      <a:endParaRPr lang="en-US" altLang="ja-JP" sz="11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nSpc>
                          <a:spcPct val="100000"/>
                        </a:lnSpc>
                      </a:pPr>
                      <a:r>
                        <a:rPr lang="ja-JP" altLang="en-US" sz="1200" b="0" dirty="0" smtClean="0">
                          <a:solidFill>
                            <a:srgbClr val="000066"/>
                          </a:solidFill>
                          <a:latin typeface="+mn-lt"/>
                          <a:ea typeface="メイリオ" panose="020B0604030504040204" pitchFamily="50" charset="-128"/>
                        </a:rPr>
                        <a:t>テレワーク等</a:t>
                      </a:r>
                      <a:r>
                        <a:rPr lang="en-US" altLang="ja-JP" sz="1200" b="0" dirty="0" smtClean="0">
                          <a:solidFill>
                            <a:srgbClr val="000066"/>
                          </a:solidFill>
                          <a:latin typeface="+mn-lt"/>
                          <a:ea typeface="メイリオ" panose="020B0604030504040204" pitchFamily="50" charset="-128"/>
                        </a:rPr>
                        <a:t>BCP</a:t>
                      </a:r>
                      <a:r>
                        <a:rPr lang="ja-JP" altLang="en-US" sz="1200" b="0" dirty="0" smtClean="0">
                          <a:solidFill>
                            <a:srgbClr val="000066"/>
                          </a:solidFill>
                          <a:latin typeface="+mn-lt"/>
                          <a:ea typeface="メイリオ" panose="020B0604030504040204" pitchFamily="50" charset="-128"/>
                        </a:rPr>
                        <a:t>推進補助金</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市内ホテルや宴会場等を利用し、テレワークや分散勤務を実施する事業所に、利用料の</a:t>
                      </a:r>
                      <a:r>
                        <a:rPr kumimoji="1" lang="en-US" altLang="ja-JP" sz="1100" b="0" dirty="0" smtClean="0">
                          <a:solidFill>
                            <a:srgbClr val="000066"/>
                          </a:solidFill>
                          <a:latin typeface="Meiryo UI" panose="020B0604030504040204" pitchFamily="50" charset="-128"/>
                          <a:ea typeface="Meiryo UI" panose="020B0604030504040204" pitchFamily="50" charset="-128"/>
                        </a:rPr>
                        <a:t>1/2</a:t>
                      </a:r>
                      <a:r>
                        <a:rPr kumimoji="1" lang="ja-JP" altLang="en-US" sz="1100" b="0" dirty="0" smtClean="0">
                          <a:solidFill>
                            <a:srgbClr val="000066"/>
                          </a:solidFill>
                          <a:latin typeface="Meiryo UI" panose="020B0604030504040204" pitchFamily="50" charset="-128"/>
                          <a:ea typeface="Meiryo UI" panose="020B0604030504040204" pitchFamily="50" charset="-128"/>
                        </a:rPr>
                        <a:t>を補助します。また</a:t>
                      </a:r>
                      <a:r>
                        <a:rPr kumimoji="1" lang="en-US" altLang="ja-JP" sz="1100" b="0" dirty="0" smtClean="0">
                          <a:solidFill>
                            <a:srgbClr val="000066"/>
                          </a:solidFill>
                          <a:latin typeface="Meiryo UI" panose="020B0604030504040204" pitchFamily="50" charset="-128"/>
                          <a:ea typeface="Meiryo UI" panose="020B0604030504040204" pitchFamily="50" charset="-128"/>
                        </a:rPr>
                        <a:t>Wi‐Fi</a:t>
                      </a:r>
                      <a:r>
                        <a:rPr kumimoji="1" lang="ja-JP" altLang="en-US" sz="1100" b="0" dirty="0" smtClean="0">
                          <a:solidFill>
                            <a:srgbClr val="000066"/>
                          </a:solidFill>
                          <a:latin typeface="Meiryo UI" panose="020B0604030504040204" pitchFamily="50" charset="-128"/>
                          <a:ea typeface="Meiryo UI" panose="020B0604030504040204" pitchFamily="50" charset="-128"/>
                        </a:rPr>
                        <a:t>環境未整備の市内の宴会場等に対し、設置費用の</a:t>
                      </a:r>
                      <a:r>
                        <a:rPr kumimoji="1" lang="en-US" altLang="ja-JP" sz="1100" b="0" dirty="0" smtClean="0">
                          <a:solidFill>
                            <a:srgbClr val="000066"/>
                          </a:solidFill>
                          <a:latin typeface="Meiryo UI" panose="020B0604030504040204" pitchFamily="50" charset="-128"/>
                          <a:ea typeface="Meiryo UI" panose="020B0604030504040204" pitchFamily="50" charset="-128"/>
                        </a:rPr>
                        <a:t>1/2</a:t>
                      </a:r>
                      <a:r>
                        <a:rPr kumimoji="1" lang="ja-JP" altLang="en-US" sz="1100" b="0" dirty="0" smtClean="0">
                          <a:solidFill>
                            <a:srgbClr val="000066"/>
                          </a:solidFill>
                          <a:latin typeface="Meiryo UI" panose="020B0604030504040204" pitchFamily="50" charset="-128"/>
                          <a:ea typeface="Meiryo UI" panose="020B0604030504040204" pitchFamily="50" charset="-128"/>
                        </a:rPr>
                        <a:t>を補助します（対象期間：令和</a:t>
                      </a:r>
                      <a:r>
                        <a:rPr kumimoji="1" lang="en-US" altLang="ja-JP" sz="1100" b="0" dirty="0" smtClean="0">
                          <a:solidFill>
                            <a:srgbClr val="000066"/>
                          </a:solidFill>
                          <a:latin typeface="Meiryo UI" panose="020B0604030504040204" pitchFamily="50" charset="-128"/>
                          <a:ea typeface="Meiryo UI" panose="020B0604030504040204" pitchFamily="50" charset="-128"/>
                        </a:rPr>
                        <a:t>2</a:t>
                      </a:r>
                      <a:r>
                        <a:rPr kumimoji="1" lang="ja-JP" altLang="en-US" sz="1100" b="0" dirty="0" smtClean="0">
                          <a:solidFill>
                            <a:srgbClr val="000066"/>
                          </a:solidFill>
                          <a:latin typeface="Meiryo UI" panose="020B0604030504040204" pitchFamily="50" charset="-128"/>
                          <a:ea typeface="Meiryo UI" panose="020B0604030504040204" pitchFamily="50" charset="-128"/>
                        </a:rPr>
                        <a:t>年</a:t>
                      </a:r>
                      <a:r>
                        <a:rPr kumimoji="1" lang="en-US" altLang="ja-JP" sz="1100" b="0" dirty="0" smtClean="0">
                          <a:solidFill>
                            <a:srgbClr val="000066"/>
                          </a:solidFill>
                          <a:latin typeface="Meiryo UI" panose="020B0604030504040204" pitchFamily="50" charset="-128"/>
                          <a:ea typeface="Meiryo UI" panose="020B0604030504040204" pitchFamily="50" charset="-128"/>
                        </a:rPr>
                        <a:t>5</a:t>
                      </a:r>
                      <a:r>
                        <a:rPr kumimoji="1" lang="ja-JP" altLang="en-US" sz="1100" b="0" dirty="0" smtClean="0">
                          <a:solidFill>
                            <a:srgbClr val="000066"/>
                          </a:solidFill>
                          <a:latin typeface="Meiryo UI" panose="020B0604030504040204" pitchFamily="50" charset="-128"/>
                          <a:ea typeface="Meiryo UI" panose="020B0604030504040204" pitchFamily="50" charset="-128"/>
                        </a:rPr>
                        <a:t>月～</a:t>
                      </a:r>
                      <a:r>
                        <a:rPr kumimoji="1" lang="en-US" altLang="ja-JP" sz="1100" b="0" dirty="0" smtClean="0">
                          <a:solidFill>
                            <a:srgbClr val="000066"/>
                          </a:solidFill>
                          <a:latin typeface="Meiryo UI" panose="020B0604030504040204" pitchFamily="50" charset="-128"/>
                          <a:ea typeface="Meiryo UI" panose="020B0604030504040204" pitchFamily="50" charset="-128"/>
                        </a:rPr>
                        <a:t>6</a:t>
                      </a:r>
                      <a:r>
                        <a:rPr kumimoji="1" lang="ja-JP" altLang="en-US" sz="1100" b="0" dirty="0" smtClean="0">
                          <a:solidFill>
                            <a:srgbClr val="000066"/>
                          </a:solidFill>
                          <a:latin typeface="Meiryo UI" panose="020B0604030504040204" pitchFamily="50" charset="-128"/>
                          <a:ea typeface="Meiryo UI" panose="020B0604030504040204" pitchFamily="50" charset="-128"/>
                        </a:rPr>
                        <a:t>月。上限あり）</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170489935"/>
                  </a:ext>
                </a:extLst>
              </a:tr>
            </a:tbl>
          </a:graphicData>
        </a:graphic>
      </p:graphicFrame>
      <p:sp>
        <p:nvSpPr>
          <p:cNvPr id="5" name="メモ 4"/>
          <p:cNvSpPr/>
          <p:nvPr/>
        </p:nvSpPr>
        <p:spPr>
          <a:xfrm>
            <a:off x="-38228" y="766227"/>
            <a:ext cx="6991478" cy="322624"/>
          </a:xfrm>
          <a:prstGeom prst="foldedCorner">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b="1" dirty="0" smtClean="0">
                <a:solidFill>
                  <a:schemeClr val="bg1"/>
                </a:solidFill>
                <a:latin typeface="メイリオ" panose="020B0604030504040204" pitchFamily="50" charset="-128"/>
                <a:ea typeface="メイリオ" panose="020B0604030504040204" pitchFamily="50" charset="-128"/>
              </a:rPr>
              <a:t>雇用の維持と事業の継続のための対策</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18" name="メモ 17"/>
          <p:cNvSpPr/>
          <p:nvPr/>
        </p:nvSpPr>
        <p:spPr>
          <a:xfrm>
            <a:off x="0" y="5598224"/>
            <a:ext cx="6982604" cy="320617"/>
          </a:xfrm>
          <a:prstGeom prst="foldedCorner">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メイリオ" panose="020B0604030504040204" pitchFamily="50" charset="-128"/>
                <a:ea typeface="メイリオ" panose="020B0604030504040204" pitchFamily="50" charset="-128"/>
              </a:rPr>
              <a:t>需要喚起のための主な対策</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228188854"/>
              </p:ext>
            </p:extLst>
          </p:nvPr>
        </p:nvGraphicFramePr>
        <p:xfrm>
          <a:off x="25400" y="5930982"/>
          <a:ext cx="6794501" cy="4777740"/>
        </p:xfrm>
        <a:graphic>
          <a:graphicData uri="http://schemas.openxmlformats.org/drawingml/2006/table">
            <a:tbl>
              <a:tblPr firstRow="1" bandRow="1">
                <a:tableStyleId>{5C22544A-7EE6-4342-B048-85BDC9FD1C3A}</a:tableStyleId>
              </a:tblPr>
              <a:tblGrid>
                <a:gridCol w="339360">
                  <a:extLst>
                    <a:ext uri="{9D8B030D-6E8A-4147-A177-3AD203B41FA5}">
                      <a16:colId xmlns:a16="http://schemas.microsoft.com/office/drawing/2014/main" xmlns="" val="1326944906"/>
                    </a:ext>
                  </a:extLst>
                </a:gridCol>
                <a:gridCol w="1574249">
                  <a:extLst>
                    <a:ext uri="{9D8B030D-6E8A-4147-A177-3AD203B41FA5}">
                      <a16:colId xmlns:a16="http://schemas.microsoft.com/office/drawing/2014/main" xmlns="" val="230853647"/>
                    </a:ext>
                  </a:extLst>
                </a:gridCol>
                <a:gridCol w="4880892">
                  <a:extLst>
                    <a:ext uri="{9D8B030D-6E8A-4147-A177-3AD203B41FA5}">
                      <a16:colId xmlns:a16="http://schemas.microsoft.com/office/drawing/2014/main" xmlns="" val="2032275818"/>
                    </a:ext>
                  </a:extLst>
                </a:gridCol>
              </a:tblGrid>
              <a:tr h="335454">
                <a:tc>
                  <a:txBody>
                    <a:bodyPr/>
                    <a:lstStyle/>
                    <a:p>
                      <a:pPr algn="ctr">
                        <a:lnSpc>
                          <a:spcPct val="150000"/>
                        </a:lnSpc>
                      </a:pPr>
                      <a:endParaRPr kumimoji="1" lang="ja-JP" altLang="en-US" sz="1100" dirty="0">
                        <a:latin typeface="メイリオ" panose="020B0604030504040204" pitchFamily="50" charset="-128"/>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rPr>
                        <a:t>支援制度</a:t>
                      </a:r>
                      <a:endParaRPr kumimoji="1" lang="ja-JP" altLang="en-US" sz="1100" dirty="0">
                        <a:latin typeface="メイリオ" panose="020B0604030504040204" pitchFamily="50" charset="-128"/>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rPr>
                        <a:t>支援内容</a:t>
                      </a:r>
                      <a:endParaRPr kumimoji="1" lang="ja-JP" altLang="en-US" sz="1100" dirty="0">
                        <a:latin typeface="メイリオ" panose="020B0604030504040204" pitchFamily="50" charset="-128"/>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xmlns="" val="174149758"/>
                  </a:ext>
                </a:extLst>
              </a:tr>
              <a:tr h="357818">
                <a:tc>
                  <a:txBody>
                    <a:bodyPr/>
                    <a:lstStyle/>
                    <a:p>
                      <a:pPr algn="l">
                        <a:lnSpc>
                          <a:spcPct val="150000"/>
                        </a:lnSpc>
                      </a:pPr>
                      <a:r>
                        <a:rPr kumimoji="1" lang="ja-JP" altLang="en-US" sz="1200" b="0" dirty="0" smtClean="0">
                          <a:solidFill>
                            <a:srgbClr val="000066"/>
                          </a:solidFill>
                          <a:latin typeface="+mn-lt"/>
                          <a:ea typeface="メイリオ" panose="020B0604030504040204" pitchFamily="50" charset="-128"/>
                        </a:rPr>
                        <a:t>❼</a:t>
                      </a:r>
                      <a:endParaRPr kumimoji="1" lang="ja-JP" altLang="en-US" sz="1200" b="0" dirty="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gridSpan="2">
                  <a:txBody>
                    <a:bodyPr/>
                    <a:lstStyle/>
                    <a:p>
                      <a:pPr algn="l">
                        <a:lnSpc>
                          <a:spcPct val="150000"/>
                        </a:lnSpc>
                      </a:pPr>
                      <a:r>
                        <a:rPr kumimoji="1" lang="ja-JP" altLang="en-US" sz="1200" b="0" dirty="0" smtClean="0">
                          <a:solidFill>
                            <a:srgbClr val="000066"/>
                          </a:solidFill>
                          <a:latin typeface="+mn-lt"/>
                          <a:ea typeface="メイリオ" panose="020B0604030504040204" pitchFamily="50" charset="-128"/>
                        </a:rPr>
                        <a:t>おいしい燕おとどけプロジェクト</a:t>
                      </a:r>
                      <a:endParaRPr kumimoji="1" lang="ja-JP" altLang="en-US" sz="1200" b="0" dirty="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xmlns="" val="3496989069"/>
                  </a:ext>
                </a:extLst>
              </a:tr>
              <a:tr h="581454">
                <a:tc>
                  <a:txBody>
                    <a:bodyPr/>
                    <a:lstStyle/>
                    <a:p>
                      <a:r>
                        <a:rPr kumimoji="1" lang="ja-JP" altLang="en-US" sz="1200" b="0" dirty="0" smtClean="0">
                          <a:solidFill>
                            <a:srgbClr val="000066"/>
                          </a:solidFill>
                          <a:latin typeface="+mn-lt"/>
                          <a:ea typeface="メイリオ" panose="020B0604030504040204" pitchFamily="50" charset="-128"/>
                        </a:rPr>
                        <a:t>❖</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テイクアウト・デリバリー推奨補助金</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新たにテイクアウトやデリバリーを始める店舗を支援するため、容器や衛生用品、広告費及びテイクアウト・デリバリー用の新メニュー開発に要する費用を補助します</a:t>
                      </a:r>
                      <a:endParaRPr kumimoji="1" lang="en-US" altLang="ja-JP" sz="1100" b="0" dirty="0" smtClean="0">
                        <a:solidFill>
                          <a:srgbClr val="000066"/>
                        </a:solidFill>
                        <a:latin typeface="Meiryo UI" panose="020B0604030504040204" pitchFamily="50" charset="-128"/>
                        <a:ea typeface="Meiryo UI" panose="020B0604030504040204" pitchFamily="50" charset="-128"/>
                      </a:endParaRPr>
                    </a:p>
                    <a:p>
                      <a:r>
                        <a:rPr kumimoji="1" lang="ja-JP" altLang="en-US" sz="1100" b="0" dirty="0" smtClean="0">
                          <a:solidFill>
                            <a:srgbClr val="000066"/>
                          </a:solidFill>
                          <a:latin typeface="Meiryo UI" panose="020B0604030504040204" pitchFamily="50" charset="-128"/>
                          <a:ea typeface="Meiryo UI" panose="020B0604030504040204" pitchFamily="50" charset="-128"/>
                        </a:rPr>
                        <a:t>（対象期間：令和</a:t>
                      </a:r>
                      <a:r>
                        <a:rPr kumimoji="1" lang="en-US" altLang="ja-JP" sz="1100" b="0" dirty="0" smtClean="0">
                          <a:solidFill>
                            <a:srgbClr val="000066"/>
                          </a:solidFill>
                          <a:latin typeface="Meiryo UI" panose="020B0604030504040204" pitchFamily="50" charset="-128"/>
                          <a:ea typeface="Meiryo UI" panose="020B0604030504040204" pitchFamily="50" charset="-128"/>
                        </a:rPr>
                        <a:t>2</a:t>
                      </a:r>
                      <a:r>
                        <a:rPr kumimoji="1" lang="ja-JP" altLang="en-US" sz="1100" b="0" dirty="0" smtClean="0">
                          <a:solidFill>
                            <a:srgbClr val="000066"/>
                          </a:solidFill>
                          <a:latin typeface="Meiryo UI" panose="020B0604030504040204" pitchFamily="50" charset="-128"/>
                          <a:ea typeface="Meiryo UI" panose="020B0604030504040204" pitchFamily="50" charset="-128"/>
                        </a:rPr>
                        <a:t>年</a:t>
                      </a:r>
                      <a:r>
                        <a:rPr kumimoji="1" lang="en-US" altLang="ja-JP" sz="1100" b="0" dirty="0" smtClean="0">
                          <a:solidFill>
                            <a:srgbClr val="000066"/>
                          </a:solidFill>
                          <a:latin typeface="Meiryo UI" panose="020B0604030504040204" pitchFamily="50" charset="-128"/>
                          <a:ea typeface="Meiryo UI" panose="020B0604030504040204" pitchFamily="50" charset="-128"/>
                        </a:rPr>
                        <a:t>4</a:t>
                      </a:r>
                      <a:r>
                        <a:rPr kumimoji="1" lang="ja-JP" altLang="en-US" sz="1100" b="0" dirty="0" smtClean="0">
                          <a:solidFill>
                            <a:srgbClr val="000066"/>
                          </a:solidFill>
                          <a:latin typeface="Meiryo UI" panose="020B0604030504040204" pitchFamily="50" charset="-128"/>
                          <a:ea typeface="Meiryo UI" panose="020B0604030504040204" pitchFamily="50" charset="-128"/>
                        </a:rPr>
                        <a:t>月～</a:t>
                      </a:r>
                      <a:r>
                        <a:rPr kumimoji="1" lang="en-US" altLang="ja-JP" sz="1100" b="0" dirty="0" smtClean="0">
                          <a:solidFill>
                            <a:srgbClr val="000066"/>
                          </a:solidFill>
                          <a:latin typeface="Meiryo UI" panose="020B0604030504040204" pitchFamily="50" charset="-128"/>
                          <a:ea typeface="Meiryo UI" panose="020B0604030504040204" pitchFamily="50" charset="-128"/>
                        </a:rPr>
                        <a:t>6</a:t>
                      </a:r>
                      <a:r>
                        <a:rPr kumimoji="1" lang="ja-JP" altLang="en-US" sz="1100" b="0" dirty="0" smtClean="0">
                          <a:solidFill>
                            <a:srgbClr val="000066"/>
                          </a:solidFill>
                          <a:latin typeface="Meiryo UI" panose="020B0604030504040204" pitchFamily="50" charset="-128"/>
                          <a:ea typeface="Meiryo UI" panose="020B0604030504040204" pitchFamily="50" charset="-128"/>
                        </a:rPr>
                        <a:t>月。上限あり）</a:t>
                      </a:r>
                      <a:endParaRPr kumimoji="1" lang="en-US" altLang="zh-TW" sz="1100" b="0" dirty="0" smtClean="0">
                        <a:solidFill>
                          <a:srgbClr val="000066"/>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649587069"/>
                  </a:ext>
                </a:extLst>
              </a:tr>
              <a:tr h="447272">
                <a:tc>
                  <a:txBody>
                    <a:bodyPr/>
                    <a:lstStyle/>
                    <a:p>
                      <a:r>
                        <a:rPr kumimoji="1" lang="ja-JP" altLang="en-US" sz="1200" b="0" dirty="0" smtClean="0">
                          <a:solidFill>
                            <a:srgbClr val="000066"/>
                          </a:solidFill>
                          <a:latin typeface="+mn-lt"/>
                          <a:ea typeface="メイリオ" panose="020B0604030504040204" pitchFamily="50" charset="-128"/>
                        </a:rPr>
                        <a:t>❖</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デリバリーサービス連携補助金</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lang="ja-JP" altLang="en-US" sz="1100" b="0" dirty="0" smtClean="0">
                          <a:solidFill>
                            <a:srgbClr val="000066"/>
                          </a:solidFill>
                          <a:latin typeface="Meiryo UI" panose="020B0604030504040204" pitchFamily="50" charset="-128"/>
                          <a:ea typeface="Meiryo UI" panose="020B0604030504040204" pitchFamily="50" charset="-128"/>
                        </a:rPr>
                        <a:t>タクシー事業者等と連携してデリバリーサービスを実施する飲食店に対して、配達委託料として</a:t>
                      </a:r>
                      <a:r>
                        <a:rPr lang="en-US" altLang="ja-JP" sz="1100" b="0" dirty="0" smtClean="0">
                          <a:solidFill>
                            <a:srgbClr val="000066"/>
                          </a:solidFill>
                          <a:latin typeface="Meiryo UI" panose="020B0604030504040204" pitchFamily="50" charset="-128"/>
                          <a:ea typeface="Meiryo UI" panose="020B0604030504040204" pitchFamily="50" charset="-128"/>
                        </a:rPr>
                        <a:t>1</a:t>
                      </a:r>
                      <a:r>
                        <a:rPr lang="ja-JP" altLang="en-US" sz="1100" b="0" dirty="0" smtClean="0">
                          <a:solidFill>
                            <a:srgbClr val="000066"/>
                          </a:solidFill>
                          <a:latin typeface="Meiryo UI" panose="020B0604030504040204" pitchFamily="50" charset="-128"/>
                          <a:ea typeface="Meiryo UI" panose="020B0604030504040204" pitchFamily="50" charset="-128"/>
                        </a:rPr>
                        <a:t>配送あたり</a:t>
                      </a:r>
                      <a:r>
                        <a:rPr lang="en-US" altLang="ja-JP" sz="1100" b="0" dirty="0" smtClean="0">
                          <a:solidFill>
                            <a:srgbClr val="000066"/>
                          </a:solidFill>
                          <a:latin typeface="Meiryo UI" panose="020B0604030504040204" pitchFamily="50" charset="-128"/>
                          <a:ea typeface="Meiryo UI" panose="020B0604030504040204" pitchFamily="50" charset="-128"/>
                        </a:rPr>
                        <a:t>500</a:t>
                      </a:r>
                      <a:r>
                        <a:rPr lang="ja-JP" altLang="en-US" sz="1100" b="0" dirty="0" smtClean="0">
                          <a:solidFill>
                            <a:srgbClr val="000066"/>
                          </a:solidFill>
                          <a:latin typeface="Meiryo UI" panose="020B0604030504040204" pitchFamily="50" charset="-128"/>
                          <a:ea typeface="Meiryo UI" panose="020B0604030504040204" pitchFamily="50" charset="-128"/>
                        </a:rPr>
                        <a:t>円を補助します（対象期間：令和</a:t>
                      </a:r>
                      <a:r>
                        <a:rPr lang="en-US" altLang="ja-JP" sz="1100" b="0" dirty="0" smtClean="0">
                          <a:solidFill>
                            <a:srgbClr val="000066"/>
                          </a:solidFill>
                          <a:latin typeface="Meiryo UI" panose="020B0604030504040204" pitchFamily="50" charset="-128"/>
                          <a:ea typeface="Meiryo UI" panose="020B0604030504040204" pitchFamily="50" charset="-128"/>
                        </a:rPr>
                        <a:t>2</a:t>
                      </a:r>
                      <a:r>
                        <a:rPr lang="ja-JP" altLang="en-US" sz="1100" b="0" dirty="0" smtClean="0">
                          <a:solidFill>
                            <a:srgbClr val="000066"/>
                          </a:solidFill>
                          <a:latin typeface="Meiryo UI" panose="020B0604030504040204" pitchFamily="50" charset="-128"/>
                          <a:ea typeface="Meiryo UI" panose="020B0604030504040204" pitchFamily="50" charset="-128"/>
                        </a:rPr>
                        <a:t>年</a:t>
                      </a:r>
                      <a:r>
                        <a:rPr lang="en-US" altLang="ja-JP" sz="1100" b="0" dirty="0" smtClean="0">
                          <a:solidFill>
                            <a:srgbClr val="000066"/>
                          </a:solidFill>
                          <a:latin typeface="Meiryo UI" panose="020B0604030504040204" pitchFamily="50" charset="-128"/>
                          <a:ea typeface="Meiryo UI" panose="020B0604030504040204" pitchFamily="50" charset="-128"/>
                        </a:rPr>
                        <a:t>5</a:t>
                      </a:r>
                      <a:r>
                        <a:rPr lang="ja-JP" altLang="en-US" sz="1100" b="0" dirty="0" smtClean="0">
                          <a:solidFill>
                            <a:srgbClr val="000066"/>
                          </a:solidFill>
                          <a:latin typeface="Meiryo UI" panose="020B0604030504040204" pitchFamily="50" charset="-128"/>
                          <a:ea typeface="Meiryo UI" panose="020B0604030504040204" pitchFamily="50" charset="-128"/>
                        </a:rPr>
                        <a:t>月～</a:t>
                      </a:r>
                      <a:r>
                        <a:rPr lang="en-US" altLang="ja-JP" sz="1100" b="0" dirty="0" smtClean="0">
                          <a:solidFill>
                            <a:srgbClr val="000066"/>
                          </a:solidFill>
                          <a:latin typeface="Meiryo UI" panose="020B0604030504040204" pitchFamily="50" charset="-128"/>
                          <a:ea typeface="Meiryo UI" panose="020B0604030504040204" pitchFamily="50" charset="-128"/>
                        </a:rPr>
                        <a:t>6</a:t>
                      </a:r>
                      <a:r>
                        <a:rPr lang="ja-JP" altLang="en-US" sz="1100" b="0" dirty="0" smtClean="0">
                          <a:solidFill>
                            <a:srgbClr val="000066"/>
                          </a:solidFill>
                          <a:latin typeface="Meiryo UI" panose="020B0604030504040204" pitchFamily="50" charset="-128"/>
                          <a:ea typeface="Meiryo UI" panose="020B0604030504040204" pitchFamily="50" charset="-128"/>
                        </a:rPr>
                        <a:t>月）</a:t>
                      </a:r>
                      <a:endParaRPr lang="en-US" altLang="ja-JP" sz="1100" b="0" dirty="0" smtClean="0">
                        <a:solidFill>
                          <a:srgbClr val="000066"/>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467297717"/>
                  </a:ext>
                </a:extLst>
              </a:tr>
              <a:tr h="581454">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66"/>
                          </a:solidFill>
                          <a:latin typeface="+mn-lt"/>
                          <a:ea typeface="メイリオ" panose="020B0604030504040204" pitchFamily="50" charset="-128"/>
                        </a:rPr>
                        <a:t>がん</a:t>
                      </a:r>
                      <a:r>
                        <a:rPr kumimoji="1" lang="ja-JP" altLang="en-US" sz="1200" b="0" dirty="0" err="1" smtClean="0">
                          <a:solidFill>
                            <a:srgbClr val="000066"/>
                          </a:solidFill>
                          <a:latin typeface="+mn-lt"/>
                          <a:ea typeface="メイリオ" panose="020B0604030504040204" pitchFamily="50" charset="-128"/>
                        </a:rPr>
                        <a:t>ばろう</a:t>
                      </a:r>
                      <a:r>
                        <a:rPr kumimoji="1" lang="ja-JP" altLang="en-US" sz="1200" b="0" dirty="0" smtClean="0">
                          <a:solidFill>
                            <a:srgbClr val="000066"/>
                          </a:solidFill>
                          <a:latin typeface="+mn-lt"/>
                          <a:ea typeface="メイリオ" panose="020B0604030504040204" pitchFamily="50" charset="-128"/>
                        </a:rPr>
                        <a:t>燕！応援クーポン</a:t>
                      </a:r>
                      <a:endParaRPr kumimoji="1" lang="en-US" altLang="zh-TW"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市内飲食店（登録制）でテイクアウトやデリバリーを利用する場合に、利用可能なクーポン券（店内での飲食は対象外）を広報媒体に掲載して全世帯に配布します</a:t>
                      </a:r>
                      <a:endParaRPr kumimoji="1" lang="en-US" altLang="ja-JP" sz="1100" b="0" dirty="0" smtClean="0">
                        <a:solidFill>
                          <a:srgbClr val="000066"/>
                        </a:solidFill>
                        <a:latin typeface="Meiryo UI" panose="020B0604030504040204" pitchFamily="50" charset="-128"/>
                        <a:ea typeface="Meiryo UI" panose="020B0604030504040204" pitchFamily="50" charset="-128"/>
                      </a:endParaRPr>
                    </a:p>
                    <a:p>
                      <a:r>
                        <a:rPr kumimoji="1" lang="en-US" altLang="ja-JP" sz="1100" b="0" dirty="0" smtClean="0">
                          <a:solidFill>
                            <a:srgbClr val="000066"/>
                          </a:solidFill>
                          <a:latin typeface="Meiryo UI" panose="020B0604030504040204" pitchFamily="50" charset="-128"/>
                          <a:ea typeface="Meiryo UI" panose="020B0604030504040204" pitchFamily="50" charset="-128"/>
                        </a:rPr>
                        <a:t>※</a:t>
                      </a:r>
                      <a:r>
                        <a:rPr kumimoji="1" lang="ja-JP" altLang="en-US" sz="1100" b="0" dirty="0" smtClean="0">
                          <a:solidFill>
                            <a:srgbClr val="000066"/>
                          </a:solidFill>
                          <a:latin typeface="Meiryo UI" panose="020B0604030504040204" pitchFamily="50" charset="-128"/>
                          <a:ea typeface="Meiryo UI" panose="020B0604030504040204" pitchFamily="50" charset="-128"/>
                        </a:rPr>
                        <a:t>事業の調整が整い次第実施</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3335258686"/>
                  </a:ext>
                </a:extLst>
              </a:tr>
              <a:tr h="581454">
                <a:tc>
                  <a:txBody>
                    <a:bodyPr/>
                    <a:lstStyle/>
                    <a:p>
                      <a:pPr>
                        <a:lnSpc>
                          <a:spcPct val="100000"/>
                        </a:lnSpc>
                      </a:pPr>
                      <a:r>
                        <a:rPr lang="ja-JP" altLang="en-US" sz="1200" b="0" dirty="0" smtClean="0">
                          <a:solidFill>
                            <a:srgbClr val="000066"/>
                          </a:solidFill>
                          <a:latin typeface="+mn-lt"/>
                          <a:ea typeface="メイリオ" panose="020B0604030504040204" pitchFamily="50" charset="-128"/>
                        </a:rPr>
                        <a:t>❽</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ct val="100000"/>
                        </a:lnSpc>
                      </a:pPr>
                      <a:r>
                        <a:rPr lang="ja-JP" altLang="en-US" sz="1200" b="0" dirty="0" smtClean="0">
                          <a:solidFill>
                            <a:srgbClr val="000066"/>
                          </a:solidFill>
                          <a:latin typeface="+mn-lt"/>
                          <a:ea typeface="メイリオ" panose="020B0604030504040204" pitchFamily="50" charset="-128"/>
                        </a:rPr>
                        <a:t>市内飲食店応援サポート補助金</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新型コロナウイルス感染症終息後に開催する</a:t>
                      </a:r>
                      <a:r>
                        <a:rPr kumimoji="1" lang="en-US" altLang="ja-JP" sz="1100" b="0" dirty="0" smtClean="0">
                          <a:solidFill>
                            <a:srgbClr val="000066"/>
                          </a:solidFill>
                          <a:latin typeface="Meiryo UI" panose="020B0604030504040204" pitchFamily="50" charset="-128"/>
                          <a:ea typeface="Meiryo UI" panose="020B0604030504040204" pitchFamily="50" charset="-128"/>
                        </a:rPr>
                        <a:t>10</a:t>
                      </a:r>
                      <a:r>
                        <a:rPr kumimoji="1" lang="ja-JP" altLang="en-US" sz="1100" b="0" dirty="0" smtClean="0">
                          <a:solidFill>
                            <a:srgbClr val="000066"/>
                          </a:solidFill>
                          <a:latin typeface="Meiryo UI" panose="020B0604030504040204" pitchFamily="50" charset="-128"/>
                          <a:ea typeface="Meiryo UI" panose="020B0604030504040204" pitchFamily="50" charset="-128"/>
                        </a:rPr>
                        <a:t>人以上かつ</a:t>
                      </a:r>
                      <a:r>
                        <a:rPr kumimoji="1" lang="en-US" altLang="ja-JP" sz="1100" b="0" dirty="0" smtClean="0">
                          <a:solidFill>
                            <a:srgbClr val="000066"/>
                          </a:solidFill>
                          <a:latin typeface="Meiryo UI" panose="020B0604030504040204" pitchFamily="50" charset="-128"/>
                          <a:ea typeface="Meiryo UI" panose="020B0604030504040204" pitchFamily="50" charset="-128"/>
                        </a:rPr>
                        <a:t>3</a:t>
                      </a:r>
                      <a:r>
                        <a:rPr kumimoji="1" lang="ja-JP" altLang="en-US" sz="1100" b="0" dirty="0" smtClean="0">
                          <a:solidFill>
                            <a:srgbClr val="000066"/>
                          </a:solidFill>
                          <a:latin typeface="Meiryo UI" panose="020B0604030504040204" pitchFamily="50" charset="-128"/>
                          <a:ea typeface="Meiryo UI" panose="020B0604030504040204" pitchFamily="50" charset="-128"/>
                        </a:rPr>
                        <a:t>万円以上の懇親会等を予約し、</a:t>
                      </a:r>
                      <a:r>
                        <a:rPr kumimoji="1" lang="en-US" altLang="ja-JP" sz="1100" b="0" dirty="0" smtClean="0">
                          <a:solidFill>
                            <a:srgbClr val="000066"/>
                          </a:solidFill>
                          <a:latin typeface="Meiryo UI" panose="020B0604030504040204" pitchFamily="50" charset="-128"/>
                          <a:ea typeface="Meiryo UI" panose="020B0604030504040204" pitchFamily="50" charset="-128"/>
                        </a:rPr>
                        <a:t>6</a:t>
                      </a:r>
                      <a:r>
                        <a:rPr kumimoji="1" lang="ja-JP" altLang="en-US" sz="1100" b="0" dirty="0" smtClean="0">
                          <a:solidFill>
                            <a:srgbClr val="000066"/>
                          </a:solidFill>
                          <a:latin typeface="Meiryo UI" panose="020B0604030504040204" pitchFamily="50" charset="-128"/>
                          <a:ea typeface="Meiryo UI" panose="020B0604030504040204" pitchFamily="50" charset="-128"/>
                        </a:rPr>
                        <a:t>月末日までに予約金を納入した市内の利用企業・団体等に対して、予約金の一部を補助します（懇親会等のキャンセルは不可。上限あり）</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xmlns="" val="2170489935"/>
                  </a:ext>
                </a:extLst>
              </a:tr>
              <a:tr h="581454">
                <a:tc>
                  <a:txBody>
                    <a:bodyPr/>
                    <a:lstStyle/>
                    <a:p>
                      <a:pPr>
                        <a:lnSpc>
                          <a:spcPct val="100000"/>
                        </a:lnSpc>
                      </a:pPr>
                      <a:r>
                        <a:rPr lang="ja-JP" altLang="en-US" sz="1200" b="0" dirty="0" smtClean="0">
                          <a:solidFill>
                            <a:srgbClr val="000066"/>
                          </a:solidFill>
                          <a:latin typeface="+mn-lt"/>
                          <a:ea typeface="メイリオ" panose="020B0604030504040204" pitchFamily="50" charset="-128"/>
                        </a:rPr>
                        <a:t>❾</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nSpc>
                          <a:spcPct val="100000"/>
                        </a:lnSpc>
                      </a:pPr>
                      <a:r>
                        <a:rPr lang="ja-JP" altLang="en-US" sz="1200" b="0" dirty="0" smtClean="0">
                          <a:solidFill>
                            <a:srgbClr val="000066"/>
                          </a:solidFill>
                          <a:latin typeface="+mn-lt"/>
                          <a:ea typeface="メイリオ" panose="020B0604030504040204" pitchFamily="50" charset="-128"/>
                        </a:rPr>
                        <a:t>燕</a:t>
                      </a:r>
                      <a:r>
                        <a:rPr lang="en-US" altLang="ja-JP" sz="1200" b="0" dirty="0" smtClean="0">
                          <a:solidFill>
                            <a:srgbClr val="000066"/>
                          </a:solidFill>
                          <a:latin typeface="+mn-lt"/>
                          <a:ea typeface="メイリオ" panose="020B0604030504040204" pitchFamily="50" charset="-128"/>
                        </a:rPr>
                        <a:t>(</a:t>
                      </a:r>
                      <a:r>
                        <a:rPr lang="ja-JP" altLang="en-US" sz="1200" b="0" dirty="0" smtClean="0">
                          <a:solidFill>
                            <a:srgbClr val="000066"/>
                          </a:solidFill>
                          <a:latin typeface="+mn-lt"/>
                          <a:ea typeface="メイリオ" panose="020B0604030504040204" pitchFamily="50" charset="-128"/>
                        </a:rPr>
                        <a:t>エン</a:t>
                      </a:r>
                      <a:r>
                        <a:rPr lang="en-US" altLang="ja-JP" sz="1200" b="0" dirty="0" smtClean="0">
                          <a:solidFill>
                            <a:srgbClr val="000066"/>
                          </a:solidFill>
                          <a:latin typeface="+mn-lt"/>
                          <a:ea typeface="メイリオ" panose="020B0604030504040204" pitchFamily="50" charset="-128"/>
                        </a:rPr>
                        <a:t>)</a:t>
                      </a:r>
                      <a:r>
                        <a:rPr lang="ja-JP" altLang="en-US" sz="1200" b="0" dirty="0" smtClean="0">
                          <a:solidFill>
                            <a:srgbClr val="000066"/>
                          </a:solidFill>
                          <a:latin typeface="+mn-lt"/>
                          <a:ea typeface="メイリオ" panose="020B0604030504040204" pitchFamily="50" charset="-128"/>
                        </a:rPr>
                        <a:t>ＪＯＹキッズ商品券</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楽しいイベントがなくなってしまった市内在住の</a:t>
                      </a:r>
                      <a:r>
                        <a:rPr kumimoji="1" lang="en-US" altLang="ja-JP" sz="1100" b="0" dirty="0" smtClean="0">
                          <a:solidFill>
                            <a:srgbClr val="000066"/>
                          </a:solidFill>
                          <a:latin typeface="Meiryo UI" panose="020B0604030504040204" pitchFamily="50" charset="-128"/>
                          <a:ea typeface="Meiryo UI" panose="020B0604030504040204" pitchFamily="50" charset="-128"/>
                        </a:rPr>
                        <a:t>3</a:t>
                      </a:r>
                      <a:r>
                        <a:rPr kumimoji="1" lang="ja-JP" altLang="en-US" sz="1100" b="0" dirty="0" smtClean="0">
                          <a:solidFill>
                            <a:srgbClr val="000066"/>
                          </a:solidFill>
                          <a:latin typeface="Meiryo UI" panose="020B0604030504040204" pitchFamily="50" charset="-128"/>
                          <a:ea typeface="Meiryo UI" panose="020B0604030504040204" pitchFamily="50" charset="-128"/>
                        </a:rPr>
                        <a:t>歳から中学</a:t>
                      </a:r>
                      <a:r>
                        <a:rPr kumimoji="1" lang="en-US" altLang="ja-JP" sz="1100" b="0" dirty="0" smtClean="0">
                          <a:solidFill>
                            <a:srgbClr val="000066"/>
                          </a:solidFill>
                          <a:latin typeface="Meiryo UI" panose="020B0604030504040204" pitchFamily="50" charset="-128"/>
                          <a:ea typeface="Meiryo UI" panose="020B0604030504040204" pitchFamily="50" charset="-128"/>
                        </a:rPr>
                        <a:t>3</a:t>
                      </a:r>
                      <a:r>
                        <a:rPr kumimoji="1" lang="ja-JP" altLang="en-US" sz="1100" b="0" dirty="0" smtClean="0">
                          <a:solidFill>
                            <a:srgbClr val="000066"/>
                          </a:solidFill>
                          <a:latin typeface="Meiryo UI" panose="020B0604030504040204" pitchFamily="50" charset="-128"/>
                          <a:ea typeface="Meiryo UI" panose="020B0604030504040204" pitchFamily="50" charset="-128"/>
                        </a:rPr>
                        <a:t>年生の子どもたちに、</a:t>
                      </a:r>
                      <a:r>
                        <a:rPr kumimoji="1" lang="en-US" altLang="ja-JP" sz="1100" b="0" dirty="0" smtClean="0">
                          <a:solidFill>
                            <a:srgbClr val="000066"/>
                          </a:solidFill>
                          <a:latin typeface="Meiryo UI" panose="020B0604030504040204" pitchFamily="50" charset="-128"/>
                          <a:ea typeface="Meiryo UI" panose="020B0604030504040204" pitchFamily="50" charset="-128"/>
                        </a:rPr>
                        <a:t>3,000</a:t>
                      </a:r>
                      <a:r>
                        <a:rPr kumimoji="1" lang="ja-JP" altLang="en-US" sz="1100" b="0" dirty="0" smtClean="0">
                          <a:solidFill>
                            <a:srgbClr val="000066"/>
                          </a:solidFill>
                          <a:latin typeface="Meiryo UI" panose="020B0604030504040204" pitchFamily="50" charset="-128"/>
                          <a:ea typeface="Meiryo UI" panose="020B0604030504040204" pitchFamily="50" charset="-128"/>
                        </a:rPr>
                        <a:t>円のＱＵＯカードをプレゼントします</a:t>
                      </a:r>
                      <a:endParaRPr kumimoji="1" lang="en-US" altLang="ja-JP" sz="1100" b="0" dirty="0" smtClean="0">
                        <a:solidFill>
                          <a:srgbClr val="000066"/>
                        </a:solidFill>
                        <a:latin typeface="Meiryo UI" panose="020B0604030504040204" pitchFamily="50" charset="-128"/>
                        <a:ea typeface="Meiryo UI" panose="020B0604030504040204" pitchFamily="50" charset="-128"/>
                      </a:endParaRPr>
                    </a:p>
                    <a:p>
                      <a:r>
                        <a:rPr kumimoji="1" lang="en-US" altLang="ja-JP" sz="1100" b="0" dirty="0" smtClean="0">
                          <a:solidFill>
                            <a:srgbClr val="000066"/>
                          </a:solidFill>
                          <a:latin typeface="Meiryo UI" panose="020B0604030504040204" pitchFamily="50" charset="-128"/>
                          <a:ea typeface="Meiryo UI" panose="020B0604030504040204" pitchFamily="50" charset="-128"/>
                        </a:rPr>
                        <a:t>※</a:t>
                      </a:r>
                      <a:r>
                        <a:rPr kumimoji="1" lang="ja-JP" altLang="en-US" sz="1100" b="0" dirty="0" smtClean="0">
                          <a:solidFill>
                            <a:srgbClr val="000066"/>
                          </a:solidFill>
                          <a:latin typeface="Meiryo UI" panose="020B0604030504040204" pitchFamily="50" charset="-128"/>
                          <a:ea typeface="Meiryo UI" panose="020B0604030504040204" pitchFamily="50" charset="-128"/>
                        </a:rPr>
                        <a:t>夏祭り中止の正式決定を踏まえて準備開始</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3442483573"/>
                  </a:ext>
                </a:extLst>
              </a:tr>
              <a:tr h="581454">
                <a:tc>
                  <a:txBody>
                    <a:bodyPr/>
                    <a:lstStyle/>
                    <a:p>
                      <a:pPr>
                        <a:lnSpc>
                          <a:spcPct val="100000"/>
                        </a:lnSpc>
                      </a:pPr>
                      <a:r>
                        <a:rPr lang="ja-JP" altLang="en-US" sz="1200" b="0" dirty="0" smtClean="0">
                          <a:solidFill>
                            <a:srgbClr val="000066"/>
                          </a:solidFill>
                          <a:latin typeface="+mn-lt"/>
                          <a:ea typeface="メイリオ" panose="020B0604030504040204" pitchFamily="50" charset="-128"/>
                        </a:rPr>
                        <a:t>❿</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ct val="100000"/>
                        </a:lnSpc>
                      </a:pPr>
                      <a:r>
                        <a:rPr lang="ja-JP" altLang="en-US" sz="1200" b="0" dirty="0" smtClean="0">
                          <a:solidFill>
                            <a:srgbClr val="000066"/>
                          </a:solidFill>
                          <a:latin typeface="+mn-lt"/>
                          <a:ea typeface="メイリオ" panose="020B0604030504040204" pitchFamily="50" charset="-128"/>
                        </a:rPr>
                        <a:t>感染症対策商品の開発支援</a:t>
                      </a:r>
                      <a:endParaRPr lang="en-US" altLang="ja-JP" sz="1200" b="0" dirty="0" smtClean="0">
                        <a:solidFill>
                          <a:srgbClr val="000066"/>
                        </a:solidFill>
                        <a:latin typeface="+mn-lt"/>
                        <a:ea typeface="メイリオ"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r>
                        <a:rPr kumimoji="1" lang="ja-JP" altLang="en-US" sz="1100" b="0" dirty="0" smtClean="0">
                          <a:solidFill>
                            <a:srgbClr val="000066"/>
                          </a:solidFill>
                          <a:latin typeface="Meiryo UI" panose="020B0604030504040204" pitchFamily="50" charset="-128"/>
                          <a:ea typeface="Meiryo UI" panose="020B0604030504040204" pitchFamily="50" charset="-128"/>
                        </a:rPr>
                        <a:t>感染症の課題解決に繋がる付加価値の高い新商品又は新技術の開発を行う市内の中小企業に、対象経費の</a:t>
                      </a:r>
                      <a:r>
                        <a:rPr kumimoji="1" lang="en-US" altLang="ja-JP" sz="1100" b="0" dirty="0" smtClean="0">
                          <a:solidFill>
                            <a:srgbClr val="000066"/>
                          </a:solidFill>
                          <a:latin typeface="Meiryo UI" panose="020B0604030504040204" pitchFamily="50" charset="-128"/>
                          <a:ea typeface="Meiryo UI" panose="020B0604030504040204" pitchFamily="50" charset="-128"/>
                        </a:rPr>
                        <a:t>3/4</a:t>
                      </a:r>
                      <a:r>
                        <a:rPr kumimoji="1" lang="ja-JP" altLang="en-US" sz="1100" b="0" dirty="0" smtClean="0">
                          <a:solidFill>
                            <a:srgbClr val="000066"/>
                          </a:solidFill>
                          <a:latin typeface="Meiryo UI" panose="020B0604030504040204" pitchFamily="50" charset="-128"/>
                          <a:ea typeface="Meiryo UI" panose="020B0604030504040204" pitchFamily="50" charset="-128"/>
                        </a:rPr>
                        <a:t>（上限</a:t>
                      </a:r>
                      <a:r>
                        <a:rPr kumimoji="1" lang="en-US" altLang="ja-JP" sz="1100" b="0" dirty="0" smtClean="0">
                          <a:solidFill>
                            <a:srgbClr val="000066"/>
                          </a:solidFill>
                          <a:latin typeface="Meiryo UI" panose="020B0604030504040204" pitchFamily="50" charset="-128"/>
                          <a:ea typeface="Meiryo UI" panose="020B0604030504040204" pitchFamily="50" charset="-128"/>
                        </a:rPr>
                        <a:t>400</a:t>
                      </a:r>
                      <a:r>
                        <a:rPr kumimoji="1" lang="ja-JP" altLang="en-US" sz="1100" b="0" dirty="0" smtClean="0">
                          <a:solidFill>
                            <a:srgbClr val="000066"/>
                          </a:solidFill>
                          <a:latin typeface="Meiryo UI" panose="020B0604030504040204" pitchFamily="50" charset="-128"/>
                          <a:ea typeface="Meiryo UI" panose="020B0604030504040204" pitchFamily="50" charset="-128"/>
                        </a:rPr>
                        <a:t>万円）を補助します</a:t>
                      </a:r>
                      <a:endParaRPr kumimoji="1" lang="en-US" altLang="ja-JP" sz="1100" b="0" dirty="0" smtClean="0">
                        <a:solidFill>
                          <a:srgbClr val="000066"/>
                        </a:solidFill>
                        <a:latin typeface="Meiryo UI" panose="020B0604030504040204" pitchFamily="50" charset="-128"/>
                        <a:ea typeface="Meiryo UI" panose="020B0604030504040204" pitchFamily="50" charset="-128"/>
                      </a:endParaRPr>
                    </a:p>
                    <a:p>
                      <a:r>
                        <a:rPr kumimoji="1" lang="en-US" altLang="ja-JP" sz="1100" b="0" dirty="0" smtClean="0">
                          <a:solidFill>
                            <a:srgbClr val="000066"/>
                          </a:solidFill>
                          <a:latin typeface="Meiryo UI" panose="020B0604030504040204" pitchFamily="50" charset="-128"/>
                          <a:ea typeface="Meiryo UI" panose="020B0604030504040204" pitchFamily="50" charset="-128"/>
                        </a:rPr>
                        <a:t>※</a:t>
                      </a:r>
                      <a:r>
                        <a:rPr kumimoji="1" lang="ja-JP" altLang="en-US" sz="1100" b="0" dirty="0" smtClean="0">
                          <a:solidFill>
                            <a:srgbClr val="000066"/>
                          </a:solidFill>
                          <a:latin typeface="Meiryo UI" panose="020B0604030504040204" pitchFamily="50" charset="-128"/>
                          <a:ea typeface="Meiryo UI" panose="020B0604030504040204" pitchFamily="50" charset="-128"/>
                        </a:rPr>
                        <a:t>既存の新商品新技術開発支援事業との併用不可</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xmlns="" val="138107588"/>
                  </a:ext>
                </a:extLst>
              </a:tr>
            </a:tbl>
          </a:graphicData>
        </a:graphic>
      </p:graphicFrame>
      <p:sp>
        <p:nvSpPr>
          <p:cNvPr id="16" name="メモ 15"/>
          <p:cNvSpPr/>
          <p:nvPr/>
        </p:nvSpPr>
        <p:spPr>
          <a:xfrm>
            <a:off x="-47753" y="10708722"/>
            <a:ext cx="6905753" cy="407629"/>
          </a:xfrm>
          <a:prstGeom prst="foldedCorner">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000" b="1" dirty="0" smtClean="0">
                <a:solidFill>
                  <a:schemeClr val="bg1"/>
                </a:solidFill>
                <a:latin typeface="メイリオ" panose="020B0604030504040204" pitchFamily="50" charset="-128"/>
                <a:ea typeface="メイリオ" panose="020B0604030504040204" pitchFamily="50" charset="-128"/>
              </a:rPr>
              <a:t>【</a:t>
            </a:r>
            <a:r>
              <a:rPr lang="ja-JP" altLang="en-US" sz="1000" b="1" dirty="0" smtClean="0">
                <a:solidFill>
                  <a:schemeClr val="bg1"/>
                </a:solidFill>
                <a:latin typeface="メイリオ" panose="020B0604030504040204" pitchFamily="50" charset="-128"/>
                <a:ea typeface="メイリオ" panose="020B0604030504040204" pitchFamily="50" charset="-128"/>
              </a:rPr>
              <a:t>問い合わせ先</a:t>
            </a:r>
            <a:r>
              <a:rPr lang="en-US" altLang="ja-JP" sz="1000" b="1" dirty="0" smtClean="0">
                <a:solidFill>
                  <a:schemeClr val="bg1"/>
                </a:solidFill>
                <a:latin typeface="メイリオ" panose="020B0604030504040204" pitchFamily="50" charset="-128"/>
                <a:ea typeface="メイリオ" panose="020B0604030504040204" pitchFamily="50" charset="-128"/>
              </a:rPr>
              <a:t>】</a:t>
            </a:r>
            <a:r>
              <a:rPr lang="ja-JP" altLang="en-US" sz="1000" b="1" dirty="0" smtClean="0">
                <a:solidFill>
                  <a:schemeClr val="bg1"/>
                </a:solidFill>
                <a:latin typeface="メイリオ" panose="020B0604030504040204" pitchFamily="50" charset="-128"/>
                <a:ea typeface="メイリオ" panose="020B0604030504040204" pitchFamily="50" charset="-128"/>
              </a:rPr>
              <a:t>❶・❷・❸・❹・➎・❼・❿：燕市役所商工振興課　</a:t>
            </a:r>
            <a:r>
              <a:rPr lang="en-US" altLang="ja-JP" sz="1000" b="1" dirty="0" smtClean="0">
                <a:solidFill>
                  <a:schemeClr val="bg1"/>
                </a:solidFill>
                <a:latin typeface="メイリオ" panose="020B0604030504040204" pitchFamily="50" charset="-128"/>
                <a:ea typeface="メイリオ" panose="020B0604030504040204" pitchFamily="50" charset="-128"/>
              </a:rPr>
              <a:t>0256-77-8232</a:t>
            </a:r>
          </a:p>
          <a:p>
            <a:r>
              <a:rPr lang="ja-JP" altLang="en-US" sz="1000" b="1" dirty="0" smtClean="0">
                <a:solidFill>
                  <a:schemeClr val="bg1"/>
                </a:solidFill>
                <a:latin typeface="メイリオ" panose="020B0604030504040204" pitchFamily="50" charset="-128"/>
                <a:ea typeface="メイリオ" panose="020B0604030504040204" pitchFamily="50" charset="-128"/>
              </a:rPr>
              <a:t>　　　　　　　　　　　　　　　　❻・❽・❾：燕市役所観光振興課　</a:t>
            </a:r>
            <a:r>
              <a:rPr lang="en-US" altLang="ja-JP" sz="1000" b="1" dirty="0" smtClean="0">
                <a:solidFill>
                  <a:schemeClr val="bg1"/>
                </a:solidFill>
                <a:latin typeface="メイリオ" panose="020B0604030504040204" pitchFamily="50" charset="-128"/>
                <a:ea typeface="メイリオ" panose="020B0604030504040204" pitchFamily="50" charset="-128"/>
              </a:rPr>
              <a:t>0256-77-8233</a:t>
            </a:r>
          </a:p>
        </p:txBody>
      </p:sp>
      <p:grpSp>
        <p:nvGrpSpPr>
          <p:cNvPr id="8" name="グループ化 7"/>
          <p:cNvGrpSpPr/>
          <p:nvPr/>
        </p:nvGrpSpPr>
        <p:grpSpPr>
          <a:xfrm>
            <a:off x="3683000" y="420098"/>
            <a:ext cx="3111500" cy="386217"/>
            <a:chOff x="3746500" y="458198"/>
            <a:chExt cx="3111500" cy="386217"/>
          </a:xfrm>
        </p:grpSpPr>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1900" y="458198"/>
              <a:ext cx="3086100" cy="386217"/>
            </a:xfrm>
            <a:prstGeom prst="rect">
              <a:avLst/>
            </a:prstGeom>
          </p:spPr>
        </p:pic>
        <p:sp>
          <p:nvSpPr>
            <p:cNvPr id="6" name="テキスト ボックス 5"/>
            <p:cNvSpPr txBox="1"/>
            <p:nvPr/>
          </p:nvSpPr>
          <p:spPr>
            <a:xfrm>
              <a:off x="3746500" y="458198"/>
              <a:ext cx="2565400" cy="307777"/>
            </a:xfrm>
            <a:prstGeom prst="rect">
              <a:avLst/>
            </a:prstGeom>
            <a:noFill/>
          </p:spPr>
          <p:txBody>
            <a:bodyPr wrap="square" rtlCol="0">
              <a:spAutoFit/>
            </a:bodyPr>
            <a:lstStyle/>
            <a:p>
              <a:pPr algn="ctr"/>
              <a:r>
                <a:rPr lang="ja-JP" altLang="en-US" sz="1400" dirty="0" smtClean="0">
                  <a:latin typeface="メイリオ" panose="020B0604030504040204" pitchFamily="50" charset="-128"/>
                  <a:ea typeface="メイリオ" panose="020B0604030504040204" pitchFamily="50" charset="-128"/>
                </a:rPr>
                <a:t>燕市　新型コロナ　支援策</a:t>
              </a:r>
              <a:endParaRPr kumimoji="1" lang="ja-JP" altLang="en-US"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92953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1238</TotalTime>
  <Words>730</Words>
  <Application>Microsoft Macintosh PowerPoint</Application>
  <PresentationFormat>A4 210x297 mm</PresentationFormat>
  <Paragraphs>60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Arial</vt:lpstr>
      <vt:lpstr>Meiryo UI</vt:lpstr>
      <vt:lpstr>Times New Roman</vt:lpstr>
      <vt:lpstr>メイリオ</vt:lpstr>
      <vt:lpstr>游ゴシック</vt:lpstr>
      <vt:lpstr>游ゴシック Light</vt:lpstr>
      <vt:lpstr>Office テーマ</vt:lpstr>
      <vt:lpstr>PowerPoint プレゼンテーション</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dc:creator>
  <cp:lastModifiedBy>Microsoft Office ユーザー</cp:lastModifiedBy>
  <cp:revision>158</cp:revision>
  <cp:lastPrinted>2020-04-27T05:58:51Z</cp:lastPrinted>
  <dcterms:created xsi:type="dcterms:W3CDTF">2020-03-09T07:26:26Z</dcterms:created>
  <dcterms:modified xsi:type="dcterms:W3CDTF">2020-05-12T07:05:29Z</dcterms:modified>
</cp:coreProperties>
</file>